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8" r:id="rId4"/>
    <p:sldId id="267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503934"/>
    <a:srgbClr val="7C4D25"/>
    <a:srgbClr val="2C3C4F"/>
    <a:srgbClr val="39464E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99"/>
  </p:normalViewPr>
  <p:slideViewPr>
    <p:cSldViewPr>
      <p:cViewPr>
        <p:scale>
          <a:sx n="89" d="100"/>
          <a:sy n="89" d="100"/>
        </p:scale>
        <p:origin x="1168" y="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t>7/31/17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t>‹n.º›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7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736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40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26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84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95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t>7/31/17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t>7/31/17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t>7/31/17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t>7/31/17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t>7/31/17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t>‹n.º›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WORLD OF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DRONES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spc="300" dirty="0" err="1" smtClean="0">
                <a:solidFill>
                  <a:srgbClr val="54BC9B"/>
                </a:solidFill>
              </a:rPr>
              <a:t>Drone</a:t>
            </a:r>
            <a:r>
              <a:rPr lang="pt-BR" sz="3000" b="1" spc="300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err="1" smtClean="0">
                <a:solidFill>
                  <a:srgbClr val="54BC9B"/>
                </a:solidFill>
              </a:rPr>
              <a:t>Definition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WHAT IS A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408841" y="260648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err="1">
                <a:solidFill>
                  <a:srgbClr val="54BC9B"/>
                </a:solidFill>
              </a:rPr>
              <a:t>Drones</a:t>
            </a:r>
            <a:r>
              <a:rPr lang="pt-BR" sz="3000" b="1" spc="100" dirty="0">
                <a:solidFill>
                  <a:srgbClr val="54BC9B"/>
                </a:solidFill>
              </a:rPr>
              <a:t> are more </a:t>
            </a:r>
            <a:r>
              <a:rPr lang="pt-BR" sz="3000" b="1" spc="100" dirty="0" err="1">
                <a:solidFill>
                  <a:srgbClr val="54BC9B"/>
                </a:solidFill>
              </a:rPr>
              <a:t>formally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known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smtClean="0">
                <a:solidFill>
                  <a:srgbClr val="54BC9B"/>
                </a:solidFill>
              </a:rPr>
              <a:t>as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U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nmanned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chemeClr val="bg1"/>
                </a:solidFill>
              </a:rPr>
              <a:t>A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erial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 err="1" smtClean="0">
                <a:solidFill>
                  <a:schemeClr val="bg1"/>
                </a:solidFill>
              </a:rPr>
              <a:t>V</a:t>
            </a:r>
            <a:r>
              <a:rPr lang="pt-BR" sz="3000" b="1" spc="100" dirty="0" err="1" smtClean="0">
                <a:solidFill>
                  <a:srgbClr val="54BC9B"/>
                </a:solidFill>
              </a:rPr>
              <a:t>ehicles</a:t>
            </a:r>
            <a:r>
              <a:rPr lang="pt-BR" sz="3000" b="1" spc="100" dirty="0" smtClean="0">
                <a:solidFill>
                  <a:srgbClr val="54BC9B"/>
                </a:solidFill>
              </a:rPr>
              <a:t> </a:t>
            </a:r>
            <a:r>
              <a:rPr lang="pt-BR" sz="3000" b="1" spc="100" dirty="0">
                <a:solidFill>
                  <a:srgbClr val="54BC9B"/>
                </a:solidFill>
              </a:rPr>
              <a:t>(UAV). </a:t>
            </a:r>
            <a:endParaRPr lang="pt-BR" sz="3000" b="1" spc="100" dirty="0" smtClean="0">
              <a:solidFill>
                <a:srgbClr val="54BC9B"/>
              </a:solidFill>
            </a:endParaRPr>
          </a:p>
          <a:p>
            <a:endParaRPr lang="pt-BR" sz="3000" b="1" spc="100" dirty="0">
              <a:solidFill>
                <a:srgbClr val="54BC9B"/>
              </a:solidFill>
            </a:endParaRPr>
          </a:p>
          <a:p>
            <a:r>
              <a:rPr lang="pt-BR" sz="3000" b="1" spc="100" dirty="0" err="1" smtClean="0">
                <a:solidFill>
                  <a:srgbClr val="54BC9B"/>
                </a:solidFill>
              </a:rPr>
              <a:t>Essentially</a:t>
            </a:r>
            <a:r>
              <a:rPr lang="pt-BR" sz="3000" b="1" spc="100" dirty="0">
                <a:solidFill>
                  <a:srgbClr val="54BC9B"/>
                </a:solidFill>
              </a:rPr>
              <a:t>, a </a:t>
            </a:r>
            <a:r>
              <a:rPr lang="pt-BR" sz="3000" b="1" spc="100" dirty="0" err="1">
                <a:solidFill>
                  <a:srgbClr val="54BC9B"/>
                </a:solidFill>
              </a:rPr>
              <a:t>drone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is</a:t>
            </a:r>
            <a:r>
              <a:rPr lang="pt-BR" sz="3000" b="1" spc="100" dirty="0">
                <a:solidFill>
                  <a:srgbClr val="54BC9B"/>
                </a:solidFill>
              </a:rPr>
              <a:t> a </a:t>
            </a:r>
            <a:r>
              <a:rPr lang="pt-BR" sz="3000" b="1" spc="100" dirty="0" err="1">
                <a:solidFill>
                  <a:srgbClr val="54BC9B"/>
                </a:solidFill>
              </a:rPr>
              <a:t>flying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robot</a:t>
            </a:r>
            <a:r>
              <a:rPr lang="pt-BR" sz="3000" b="1" spc="100" dirty="0">
                <a:solidFill>
                  <a:srgbClr val="54BC9B"/>
                </a:solidFill>
              </a:rPr>
              <a:t>. 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75952" y="4653136"/>
            <a:ext cx="1590067" cy="159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9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WHAT IS A </a:t>
            </a:r>
            <a:r>
              <a:rPr lang="pt-BR" sz="5500" b="1" spc="600" dirty="0" smtClean="0">
                <a:solidFill>
                  <a:schemeClr val="bg1"/>
                </a:solidFill>
                <a:latin typeface="+mj-lt"/>
                <a:ea typeface="Andale Mono" charset="0"/>
                <a:cs typeface="Andale Mono" charset="0"/>
              </a:rPr>
              <a:t>DRONE</a:t>
            </a: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  <a:endParaRPr lang="pt-BR" sz="5500" b="1" spc="600" dirty="0" smtClean="0">
              <a:solidFill>
                <a:srgbClr val="2C3C4F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7408841" y="260648"/>
            <a:ext cx="779381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endParaRPr lang="en-US" sz="100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2447017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000" b="1" spc="100" dirty="0" smtClean="0">
                <a:solidFill>
                  <a:srgbClr val="54BC9B"/>
                </a:solidFill>
              </a:rPr>
              <a:t>The </a:t>
            </a:r>
            <a:r>
              <a:rPr lang="pt-BR" sz="3000" b="1" spc="100" dirty="0" err="1">
                <a:solidFill>
                  <a:srgbClr val="54BC9B"/>
                </a:solidFill>
              </a:rPr>
              <a:t>aircraft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may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be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remotely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controlled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or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can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autonomously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through</a:t>
            </a:r>
            <a:r>
              <a:rPr lang="pt-BR" sz="3000" b="1" spc="100" dirty="0">
                <a:solidFill>
                  <a:srgbClr val="54BC9B"/>
                </a:solidFill>
              </a:rPr>
              <a:t> software-</a:t>
            </a:r>
            <a:r>
              <a:rPr lang="pt-BR" sz="3000" b="1" spc="100" dirty="0" err="1">
                <a:solidFill>
                  <a:srgbClr val="54BC9B"/>
                </a:solidFill>
              </a:rPr>
              <a:t>controlled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flight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plans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their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embedded</a:t>
            </a:r>
            <a:r>
              <a:rPr lang="pt-BR" sz="3000" b="1" spc="100" dirty="0">
                <a:solidFill>
                  <a:srgbClr val="54BC9B"/>
                </a:solidFill>
              </a:rPr>
              <a:t> systems </a:t>
            </a:r>
            <a:r>
              <a:rPr lang="pt-BR" sz="3000" b="1" spc="100" dirty="0" err="1">
                <a:solidFill>
                  <a:srgbClr val="54BC9B"/>
                </a:solidFill>
              </a:rPr>
              <a:t>working</a:t>
            </a:r>
            <a:r>
              <a:rPr lang="pt-BR" sz="3000" b="1" spc="100" dirty="0">
                <a:solidFill>
                  <a:srgbClr val="54BC9B"/>
                </a:solidFill>
              </a:rPr>
              <a:t> in </a:t>
            </a:r>
            <a:r>
              <a:rPr lang="pt-BR" sz="3000" b="1" spc="100" dirty="0" err="1">
                <a:solidFill>
                  <a:srgbClr val="54BC9B"/>
                </a:solidFill>
              </a:rPr>
              <a:t>conjunction</a:t>
            </a:r>
            <a:r>
              <a:rPr lang="pt-BR" sz="3000" b="1" spc="100" dirty="0">
                <a:solidFill>
                  <a:srgbClr val="54BC9B"/>
                </a:solidFill>
              </a:rPr>
              <a:t> </a:t>
            </a:r>
            <a:r>
              <a:rPr lang="pt-BR" sz="3000" b="1" spc="100" dirty="0" err="1">
                <a:solidFill>
                  <a:srgbClr val="54BC9B"/>
                </a:solidFill>
              </a:rPr>
              <a:t>with</a:t>
            </a:r>
            <a:r>
              <a:rPr lang="pt-BR" sz="3000" b="1" spc="100" dirty="0">
                <a:solidFill>
                  <a:srgbClr val="54BC9B"/>
                </a:solidFill>
              </a:rPr>
              <a:t> GPS.</a:t>
            </a:r>
            <a:endParaRPr lang="en-US" sz="3000" b="1" spc="100" dirty="0">
              <a:solidFill>
                <a:srgbClr val="54BC9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0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606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Retângulo 8"/>
          <p:cNvSpPr/>
          <p:nvPr/>
        </p:nvSpPr>
        <p:spPr>
          <a:xfrm>
            <a:off x="5004048" y="484082"/>
            <a:ext cx="867048" cy="8002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600" b="1" cap="none" spc="0" dirty="0" smtClean="0">
                <a:ln w="0">
                  <a:noFill/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VS</a:t>
            </a:r>
            <a:endParaRPr lang="en-US" sz="4600" b="1" cap="none" spc="0" dirty="0">
              <a:ln w="0">
                <a:noFill/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51520" y="4474706"/>
            <a:ext cx="777686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spc="100" dirty="0" err="1">
                <a:solidFill>
                  <a:schemeClr val="bg1"/>
                </a:solidFill>
              </a:rPr>
              <a:t>Compared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to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manned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aircraft</a:t>
            </a:r>
            <a:r>
              <a:rPr lang="pt-BR" sz="2800" b="1" spc="100" dirty="0">
                <a:solidFill>
                  <a:schemeClr val="bg1"/>
                </a:solidFill>
              </a:rPr>
              <a:t>, </a:t>
            </a:r>
            <a:r>
              <a:rPr lang="pt-BR" sz="2800" b="1" spc="100" dirty="0" err="1">
                <a:solidFill>
                  <a:schemeClr val="bg1"/>
                </a:solidFill>
              </a:rPr>
              <a:t>UAVs</a:t>
            </a:r>
            <a:r>
              <a:rPr lang="pt-BR" sz="2800" b="1" spc="100" dirty="0">
                <a:solidFill>
                  <a:schemeClr val="bg1"/>
                </a:solidFill>
              </a:rPr>
              <a:t> are </a:t>
            </a:r>
            <a:r>
              <a:rPr lang="pt-BR" sz="2800" b="1" spc="100" dirty="0" err="1">
                <a:solidFill>
                  <a:schemeClr val="bg1"/>
                </a:solidFill>
              </a:rPr>
              <a:t>often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preferred</a:t>
            </a:r>
            <a:r>
              <a:rPr lang="pt-BR" sz="2800" b="1" spc="100" dirty="0">
                <a:solidFill>
                  <a:schemeClr val="bg1"/>
                </a:solidFill>
              </a:rPr>
              <a:t> for </a:t>
            </a:r>
            <a:r>
              <a:rPr lang="pt-BR" sz="2800" b="1" spc="100" dirty="0" err="1">
                <a:solidFill>
                  <a:schemeClr val="bg1"/>
                </a:solidFill>
              </a:rPr>
              <a:t>missions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that</a:t>
            </a:r>
            <a:r>
              <a:rPr lang="pt-BR" sz="2800" b="1" spc="100" dirty="0">
                <a:solidFill>
                  <a:schemeClr val="bg1"/>
                </a:solidFill>
              </a:rPr>
              <a:t> are too </a:t>
            </a:r>
            <a:r>
              <a:rPr lang="pt-BR" sz="2800" b="1" spc="100" dirty="0" err="1">
                <a:solidFill>
                  <a:schemeClr val="bg1"/>
                </a:solidFill>
              </a:rPr>
              <a:t>dangerous</a:t>
            </a:r>
            <a:r>
              <a:rPr lang="pt-BR" sz="2800" b="1" spc="100" dirty="0">
                <a:solidFill>
                  <a:schemeClr val="bg1"/>
                </a:solidFill>
              </a:rPr>
              <a:t> for </a:t>
            </a:r>
            <a:r>
              <a:rPr lang="pt-BR" sz="2800" b="1" spc="100" dirty="0" err="1">
                <a:solidFill>
                  <a:schemeClr val="bg1"/>
                </a:solidFill>
              </a:rPr>
              <a:t>humans</a:t>
            </a:r>
            <a:r>
              <a:rPr lang="pt-BR" sz="2800" b="1" spc="100" dirty="0">
                <a:solidFill>
                  <a:schemeClr val="bg1"/>
                </a:solidFill>
              </a:rPr>
              <a:t>. </a:t>
            </a:r>
            <a:r>
              <a:rPr lang="pt-BR" sz="2800" b="1" spc="100" dirty="0" err="1">
                <a:solidFill>
                  <a:schemeClr val="bg1"/>
                </a:solidFill>
              </a:rPr>
              <a:t>They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originated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mostly</a:t>
            </a:r>
            <a:r>
              <a:rPr lang="pt-BR" sz="2800" b="1" spc="100" dirty="0">
                <a:solidFill>
                  <a:schemeClr val="bg1"/>
                </a:solidFill>
              </a:rPr>
              <a:t> in </a:t>
            </a:r>
            <a:r>
              <a:rPr lang="pt-BR" sz="2800" b="1" spc="100" dirty="0" err="1">
                <a:solidFill>
                  <a:schemeClr val="bg1"/>
                </a:solidFill>
              </a:rPr>
              <a:t>military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applications</a:t>
            </a:r>
            <a:r>
              <a:rPr lang="pt-BR" sz="2800" b="1" spc="100" dirty="0">
                <a:solidFill>
                  <a:schemeClr val="bg1"/>
                </a:solidFill>
              </a:rPr>
              <a:t>, </a:t>
            </a:r>
            <a:r>
              <a:rPr lang="pt-BR" sz="2800" b="1" spc="100" dirty="0" err="1">
                <a:solidFill>
                  <a:schemeClr val="bg1"/>
                </a:solidFill>
              </a:rPr>
              <a:t>although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their</a:t>
            </a:r>
            <a:r>
              <a:rPr lang="pt-BR" sz="2800" b="1" spc="100" dirty="0">
                <a:solidFill>
                  <a:schemeClr val="bg1"/>
                </a:solidFill>
              </a:rPr>
              <a:t> use </a:t>
            </a:r>
            <a:r>
              <a:rPr lang="pt-BR" sz="2800" b="1" spc="100" dirty="0" err="1">
                <a:solidFill>
                  <a:schemeClr val="bg1"/>
                </a:solidFill>
              </a:rPr>
              <a:t>is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expanding</a:t>
            </a:r>
            <a:r>
              <a:rPr lang="pt-BR" sz="2800" b="1" spc="100" dirty="0">
                <a:solidFill>
                  <a:schemeClr val="bg1"/>
                </a:solidFill>
              </a:rPr>
              <a:t> in </a:t>
            </a:r>
            <a:r>
              <a:rPr lang="pt-BR" sz="2800" b="1" spc="100" dirty="0" err="1">
                <a:solidFill>
                  <a:schemeClr val="bg1"/>
                </a:solidFill>
              </a:rPr>
              <a:t>other</a:t>
            </a:r>
            <a:r>
              <a:rPr lang="pt-BR" sz="2800" b="1" spc="100" dirty="0">
                <a:solidFill>
                  <a:schemeClr val="bg1"/>
                </a:solidFill>
              </a:rPr>
              <a:t> </a:t>
            </a:r>
            <a:r>
              <a:rPr lang="pt-BR" sz="2800" b="1" spc="100" dirty="0" err="1">
                <a:solidFill>
                  <a:schemeClr val="bg1"/>
                </a:solidFill>
              </a:rPr>
              <a:t>areas</a:t>
            </a:r>
            <a:r>
              <a:rPr lang="pt-BR" sz="2800" b="1" spc="100" dirty="0">
                <a:solidFill>
                  <a:schemeClr val="bg1"/>
                </a:solidFill>
              </a:rPr>
              <a:t>.</a:t>
            </a:r>
            <a:endParaRPr lang="en-US" sz="2800" b="1" spc="1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467544" y="561027"/>
            <a:ext cx="69819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Manned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</a:t>
            </a:r>
            <a:r>
              <a:rPr lang="pt-BR" sz="3600" b="1" spc="600" dirty="0" err="1">
                <a:solidFill>
                  <a:schemeClr val="bg1"/>
                </a:solidFill>
                <a:ea typeface="Andale Mono" charset="0"/>
                <a:cs typeface="Andale Mono" charset="0"/>
              </a:rPr>
              <a:t>Aircraft</a:t>
            </a:r>
            <a:r>
              <a:rPr lang="pt-BR" sz="3600" b="1" spc="600" dirty="0">
                <a:solidFill>
                  <a:schemeClr val="bg1"/>
                </a:solidFill>
                <a:ea typeface="Andale Mono" charset="0"/>
                <a:cs typeface="Andale Mono" charset="0"/>
              </a:rPr>
              <a:t>        UAV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615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r>
              <a:rPr lang="pt-BR" sz="5500" b="1" spc="600" dirty="0" smtClean="0">
                <a:solidFill>
                  <a:srgbClr val="2C3C4F"/>
                </a:solidFill>
                <a:latin typeface="+mj-lt"/>
                <a:ea typeface="Andale Mono" charset="0"/>
                <a:cs typeface="Andale Mono" charset="0"/>
              </a:rPr>
              <a:t>?</a:t>
            </a: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75556" y="3175808"/>
            <a:ext cx="79928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000" b="1" dirty="0" err="1" smtClean="0">
                <a:solidFill>
                  <a:srgbClr val="54BC9B"/>
                </a:solidFill>
              </a:rPr>
              <a:t>Now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you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can</a:t>
            </a:r>
            <a:r>
              <a:rPr lang="pt-BR" sz="3000" b="1" dirty="0" smtClean="0">
                <a:solidFill>
                  <a:srgbClr val="54BC9B"/>
                </a:solidFill>
              </a:rPr>
              <a:t> move </a:t>
            </a:r>
            <a:r>
              <a:rPr lang="pt-BR" sz="3000" b="1" dirty="0" err="1" smtClean="0">
                <a:solidFill>
                  <a:srgbClr val="54BC9B"/>
                </a:solidFill>
              </a:rPr>
              <a:t>on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the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next</a:t>
            </a:r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dirty="0" err="1" smtClean="0">
                <a:solidFill>
                  <a:srgbClr val="54BC9B"/>
                </a:solidFill>
              </a:rPr>
              <a:t>topic</a:t>
            </a:r>
            <a:r>
              <a:rPr lang="pt-BR" sz="3000" b="1" dirty="0" smtClean="0">
                <a:solidFill>
                  <a:srgbClr val="54BC9B"/>
                </a:solidFill>
              </a:rPr>
              <a:t>...</a:t>
            </a:r>
          </a:p>
          <a:p>
            <a:endParaRPr lang="pt-BR" sz="3000" b="1" dirty="0">
              <a:solidFill>
                <a:schemeClr val="bg1"/>
              </a:solidFill>
            </a:endParaRPr>
          </a:p>
          <a:p>
            <a:pPr algn="ctr"/>
            <a:r>
              <a:rPr lang="pt-BR" sz="3000" b="1" dirty="0" smtClean="0">
                <a:solidFill>
                  <a:srgbClr val="54BC9B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Design</a:t>
            </a:r>
            <a:r>
              <a:rPr lang="pt-BR" sz="3000" b="1" spc="300" dirty="0">
                <a:solidFill>
                  <a:schemeClr val="bg1"/>
                </a:solidFill>
              </a:rPr>
              <a:t>: </a:t>
            </a:r>
            <a:r>
              <a:rPr lang="pt-BR" sz="3000" b="1" spc="300" dirty="0" err="1">
                <a:solidFill>
                  <a:schemeClr val="bg1"/>
                </a:solidFill>
              </a:rPr>
              <a:t>Manned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Aircraft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err="1">
                <a:solidFill>
                  <a:schemeClr val="bg1"/>
                </a:solidFill>
              </a:rPr>
              <a:t>vs</a:t>
            </a:r>
            <a:r>
              <a:rPr lang="pt-BR" sz="3000" b="1" spc="300" dirty="0">
                <a:solidFill>
                  <a:schemeClr val="bg1"/>
                </a:solidFill>
              </a:rPr>
              <a:t> </a:t>
            </a:r>
            <a:r>
              <a:rPr lang="pt-BR" sz="3000" b="1" spc="300" dirty="0" smtClean="0">
                <a:solidFill>
                  <a:schemeClr val="bg1"/>
                </a:solidFill>
              </a:rPr>
              <a:t>UAV</a:t>
            </a:r>
            <a:r>
              <a:rPr lang="pt-BR" sz="3000" b="1" spc="300" dirty="0" smtClean="0">
                <a:solidFill>
                  <a:schemeClr val="bg1"/>
                </a:solidFill>
              </a:rPr>
              <a:t>!</a:t>
            </a:r>
            <a:endParaRPr lang="en-US" sz="3000" b="1" spc="300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799692" y="1052736"/>
            <a:ext cx="5544616" cy="1230895"/>
          </a:xfrm>
          <a:prstGeom prst="rect">
            <a:avLst/>
          </a:prstGeom>
          <a:solidFill>
            <a:srgbClr val="54BC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b="1" dirty="0" smtClean="0"/>
              <a:t>WELL DONE!</a:t>
            </a:r>
            <a:endParaRPr lang="en-US" sz="5500" b="1" dirty="0"/>
          </a:p>
        </p:txBody>
      </p:sp>
    </p:spTree>
    <p:extLst>
      <p:ext uri="{BB962C8B-B14F-4D97-AF65-F5344CB8AC3E}">
        <p14:creationId xmlns:p14="http://schemas.microsoft.com/office/powerpoint/2010/main" val="99602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132</Words>
  <Application>Microsoft Macintosh PowerPoint</Application>
  <PresentationFormat>Apresentação na tela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Andale Mono</vt:lpstr>
      <vt:lpstr>Calibri</vt:lpstr>
      <vt:lpstr>Arial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Douglas Paulo de Mattos</cp:lastModifiedBy>
  <cp:revision>31</cp:revision>
  <dcterms:created xsi:type="dcterms:W3CDTF">2017-03-08T21:43:37Z</dcterms:created>
  <dcterms:modified xsi:type="dcterms:W3CDTF">2017-07-31T18:43:01Z</dcterms:modified>
</cp:coreProperties>
</file>